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Untitled-2-01.png"/>
          <p:cNvPicPr>
            <a:picLocks noChangeAspect="1"/>
          </p:cNvPicPr>
          <p:nvPr userDrawn="1"/>
        </p:nvPicPr>
        <p:blipFill>
          <a:blip r:embed="rId2"/>
          <a:srcRect l="2638" t="3957" r="2484" b="3957"/>
          <a:stretch>
            <a:fillRect/>
          </a:stretch>
        </p:blipFill>
        <p:spPr bwMode="auto">
          <a:xfrm>
            <a:off x="0" y="0"/>
            <a:ext cx="9144000" cy="6858000"/>
          </a:xfrm>
          <a:prstGeom prst="rect">
            <a:avLst/>
          </a:prstGeom>
          <a:noFill/>
          <a:ln w="9525">
            <a:noFill/>
            <a:miter lim="800000"/>
            <a:headEnd/>
            <a:tailEnd/>
          </a:ln>
        </p:spPr>
      </p:pic>
      <p:sp>
        <p:nvSpPr>
          <p:cNvPr id="5" name="Rounded Rectangle 7"/>
          <p:cNvSpPr/>
          <p:nvPr userDrawn="1"/>
        </p:nvSpPr>
        <p:spPr>
          <a:xfrm>
            <a:off x="492125" y="4192588"/>
            <a:ext cx="8335963" cy="189706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userDrawn="1"/>
        </p:nvSpPr>
        <p:spPr>
          <a:xfrm>
            <a:off x="922338" y="4549775"/>
            <a:ext cx="3738562" cy="1023938"/>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b="1" dirty="0" smtClean="0">
                <a:solidFill>
                  <a:srgbClr val="00288E"/>
                </a:solidFill>
                <a:latin typeface="Arial"/>
                <a:cs typeface="Arial"/>
              </a:rPr>
              <a:t>Main Title</a:t>
            </a:r>
          </a:p>
          <a:p>
            <a:pPr algn="l" fontAlgn="auto">
              <a:spcAft>
                <a:spcPts val="0"/>
              </a:spcAft>
              <a:defRPr/>
            </a:pPr>
            <a:r>
              <a:rPr lang="en-US" sz="2400" dirty="0">
                <a:solidFill>
                  <a:srgbClr val="00288E"/>
                </a:solidFill>
                <a:latin typeface="Arial"/>
                <a:cs typeface="Arial"/>
              </a:rPr>
              <a:t>D</a:t>
            </a:r>
            <a:r>
              <a:rPr lang="en-US" sz="2400" dirty="0" smtClean="0">
                <a:solidFill>
                  <a:srgbClr val="00288E"/>
                </a:solidFill>
                <a:latin typeface="Arial"/>
                <a:cs typeface="Arial"/>
              </a:rPr>
              <a:t>escription</a:t>
            </a:r>
            <a:endParaRPr lang="en-US" sz="2400" dirty="0">
              <a:solidFill>
                <a:srgbClr val="00288E"/>
              </a:solidFill>
              <a:latin typeface="Arial"/>
              <a:cs typeface="Arial"/>
            </a:endParaRPr>
          </a:p>
        </p:txBody>
      </p:sp>
      <p:sp>
        <p:nvSpPr>
          <p:cNvPr id="7" name="Rounded Rectangle 9"/>
          <p:cNvSpPr/>
          <p:nvPr userDrawn="1"/>
        </p:nvSpPr>
        <p:spPr>
          <a:xfrm>
            <a:off x="238125" y="434975"/>
            <a:ext cx="4275138" cy="3932238"/>
          </a:xfrm>
          <a:prstGeom prst="round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descr="101844818.jpg"/>
          <p:cNvPicPr>
            <a:picLocks noChangeAspect="1"/>
          </p:cNvPicPr>
          <p:nvPr userDrawn="1"/>
        </p:nvPicPr>
        <p:blipFill rotWithShape="1">
          <a:blip r:embed="rId3" cstate="print">
            <a:extLst>
              <a:ext uri="{28A0092B-C50C-407E-A947-70E740481C1C}"/>
            </a:extLst>
          </a:blip>
          <a:srcRect/>
          <a:stretch/>
        </p:blipFill>
        <p:spPr>
          <a:xfrm>
            <a:off x="238577" y="746760"/>
            <a:ext cx="4274821" cy="3620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12"/>
          <p:cNvSpPr/>
          <p:nvPr userDrawn="1"/>
        </p:nvSpPr>
        <p:spPr>
          <a:xfrm>
            <a:off x="922338" y="4549775"/>
            <a:ext cx="5097462" cy="1211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3" descr="headfirst tab.png"/>
          <p:cNvPicPr>
            <a:picLocks noChangeAspect="1"/>
          </p:cNvPicPr>
          <p:nvPr userDrawn="1"/>
        </p:nvPicPr>
        <p:blipFill>
          <a:blip r:embed="rId4"/>
          <a:srcRect/>
          <a:stretch>
            <a:fillRect/>
          </a:stretch>
        </p:blipFill>
        <p:spPr bwMode="auto">
          <a:xfrm>
            <a:off x="5824538" y="3397250"/>
            <a:ext cx="2566987" cy="1498600"/>
          </a:xfrm>
          <a:prstGeom prst="rect">
            <a:avLst/>
          </a:prstGeom>
          <a:noFill/>
          <a:ln w="9525">
            <a:noFill/>
            <a:miter lim="800000"/>
            <a:headEnd/>
            <a:tailEnd/>
          </a:ln>
        </p:spPr>
      </p:pic>
      <p:sp>
        <p:nvSpPr>
          <p:cNvPr id="2" name="Title 1"/>
          <p:cNvSpPr>
            <a:spLocks noGrp="1"/>
          </p:cNvSpPr>
          <p:nvPr>
            <p:ph type="ctrTitle"/>
          </p:nvPr>
        </p:nvSpPr>
        <p:spPr>
          <a:xfrm>
            <a:off x="685800" y="4432758"/>
            <a:ext cx="7772400" cy="904009"/>
          </a:xfrm>
          <a:noFill/>
        </p:spPr>
        <p:txBody>
          <a:bodyPr>
            <a:normAutofit/>
          </a:bodyPr>
          <a:lstStyle>
            <a:lvl1pPr algn="l">
              <a:defRPr sz="3600" b="1">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403271"/>
            <a:ext cx="7772400" cy="601287"/>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51EFF850-4E6C-4563-9455-22B879289AA8}" type="datetimeFigureOut">
              <a:rPr lang="en-US"/>
              <a:pPr>
                <a:defRPr/>
              </a:pPr>
              <a:t>10/6/2014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F3009C8-A294-4F38-A1E1-143DF4A752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3B1ED-3752-4921-9ED5-8FD3851954D5}" type="datetimeFigureOut">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62226-55AE-48D9-8A5A-3B4AC616E6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E6E79-08F6-4633-BBCF-233E3048A4F8}" type="datetimeFigureOut">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14C55-6E4A-4662-9E9B-BE6675F2B7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233363" indent="-233363">
              <a:buClr>
                <a:schemeClr val="bg2"/>
              </a:buClr>
              <a:defRPr sz="2000"/>
            </a:lvl1pPr>
            <a:lvl2pPr marL="690563" indent="-233363">
              <a:buClr>
                <a:schemeClr val="accent1"/>
              </a:buClr>
              <a:defRPr sz="1800"/>
            </a:lvl2pPr>
            <a:lvl3pPr marL="1089025" indent="-174625">
              <a:buClr>
                <a:schemeClr val="tx2"/>
              </a:buCl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613B65B-3ED2-4334-A8F3-5800003089F6}" type="datetimeFigureOut">
              <a:rPr lang="en-US"/>
              <a:pPr>
                <a:defRPr/>
              </a:pPr>
              <a:t>10/6/2014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378C8-BEF4-4F5F-8619-A82156B429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Untitled-2-01.png"/>
          <p:cNvPicPr>
            <a:picLocks noChangeAspect="1"/>
          </p:cNvPicPr>
          <p:nvPr userDrawn="1"/>
        </p:nvPicPr>
        <p:blipFill>
          <a:blip r:embed="rId2"/>
          <a:srcRect l="2638" t="3957" r="2484" b="3957"/>
          <a:stretch>
            <a:fillRect/>
          </a:stretch>
        </p:blipFill>
        <p:spPr bwMode="auto">
          <a:xfrm>
            <a:off x="0" y="0"/>
            <a:ext cx="9144000" cy="6858000"/>
          </a:xfrm>
          <a:prstGeom prst="rect">
            <a:avLst/>
          </a:prstGeom>
          <a:noFill/>
          <a:ln w="9525">
            <a:noFill/>
            <a:miter lim="800000"/>
            <a:headEnd/>
            <a:tailEnd/>
          </a:ln>
        </p:spPr>
      </p:pic>
      <p:sp>
        <p:nvSpPr>
          <p:cNvPr id="5" name="Rounded Rectangle 7"/>
          <p:cNvSpPr/>
          <p:nvPr userDrawn="1"/>
        </p:nvSpPr>
        <p:spPr>
          <a:xfrm>
            <a:off x="193675" y="161925"/>
            <a:ext cx="8807450" cy="6564313"/>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descr="Untitled-1.png"/>
          <p:cNvPicPr>
            <a:picLocks noChangeAspect="1"/>
          </p:cNvPicPr>
          <p:nvPr userDrawn="1"/>
        </p:nvPicPr>
        <p:blipFill>
          <a:blip r:embed="rId3"/>
          <a:srcRect/>
          <a:stretch>
            <a:fillRect/>
          </a:stretch>
        </p:blipFill>
        <p:spPr bwMode="auto">
          <a:xfrm>
            <a:off x="6440488" y="6056313"/>
            <a:ext cx="2562225" cy="1497012"/>
          </a:xfrm>
          <a:prstGeom prst="rect">
            <a:avLst/>
          </a:prstGeom>
          <a:noFill/>
          <a:ln w="9525">
            <a:noFill/>
            <a:miter lim="800000"/>
            <a:headEnd/>
            <a:tailEnd/>
          </a:ln>
        </p:spPr>
      </p:pic>
      <p:sp>
        <p:nvSpPr>
          <p:cNvPr id="7" name="Oval 9"/>
          <p:cNvSpPr/>
          <p:nvPr userDrawn="1"/>
        </p:nvSpPr>
        <p:spPr>
          <a:xfrm>
            <a:off x="6319838" y="2746375"/>
            <a:ext cx="2122487" cy="2122488"/>
          </a:xfrm>
          <a:prstGeom prst="ellipse">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b="1" i="1" dirty="0">
              <a:latin typeface="Arial"/>
              <a:cs typeface="Arial"/>
            </a:endParaRPr>
          </a:p>
        </p:txBody>
      </p:sp>
      <p:sp>
        <p:nvSpPr>
          <p:cNvPr id="2" name="Title 1"/>
          <p:cNvSpPr>
            <a:spLocks noGrp="1"/>
          </p:cNvSpPr>
          <p:nvPr>
            <p:ph type="title"/>
          </p:nvPr>
        </p:nvSpPr>
        <p:spPr>
          <a:xfrm>
            <a:off x="722313" y="3126829"/>
            <a:ext cx="5487294" cy="1362075"/>
          </a:xfrm>
        </p:spPr>
        <p:txBody>
          <a:bodyPr>
            <a:normAutofit/>
          </a:bodyPr>
          <a:lstStyle>
            <a:lvl1pPr algn="l">
              <a:defRPr sz="3200" b="1" cap="none">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569826" y="3238435"/>
            <a:ext cx="1651000" cy="1138863"/>
          </a:xfrm>
        </p:spPr>
        <p:txBody>
          <a:bodyPr anchor="ctr">
            <a:noAutofit/>
          </a:bodyPr>
          <a:lstStyle>
            <a:lvl1pPr marL="0" indent="0" algn="ctr">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A9FBA584-B120-47A9-9C36-6079B562C4B8}" type="datetimeFigureOut">
              <a:rPr lang="en-US"/>
              <a:pPr>
                <a:defRPr/>
              </a:pPr>
              <a:t>10/6/2014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1EB6841-938F-4E37-9B8E-CE13E49D1A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AAB3A0-22C7-4792-9D18-721C9F1ECF1F}" type="datetimeFigureOut">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4B074-2426-4140-8D13-52B4F113EB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1F49E2-EA3C-41BE-B1E9-C434E3F7DB14}" type="datetimeFigureOut">
              <a:rPr lang="en-US"/>
              <a:pPr>
                <a:defRPr/>
              </a:pPr>
              <a:t>10/6/2014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327D74-2CB0-41C8-BE61-2C1DA3BEC3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B9BC78-5DF8-4F1B-84F9-3D4FB05F6A4A}" type="datetimeFigureOut">
              <a:rPr lang="en-US"/>
              <a:pPr>
                <a:defRPr/>
              </a:pPr>
              <a:t>10/6/2014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D89008-CE12-40EF-940C-7CA3F01309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EAD8D-9B64-4373-A7C8-81A0482948C0}" type="datetimeFigureOut">
              <a:rPr lang="en-US"/>
              <a:pPr>
                <a:defRPr/>
              </a:pPr>
              <a:t>10/6/2014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3C6904-2408-402E-A691-C1DCCC1226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74307C-1109-4F9A-AA8A-E03ED1ADDBFB}" type="datetimeFigureOut">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3A5612-F2AC-4417-B8BE-F49A20DB79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B3835D-A2B4-4F2D-896B-E8FC9766CE11}" type="datetimeFigureOut">
              <a:rPr lang="en-US"/>
              <a:pPr>
                <a:defRPr/>
              </a:pPr>
              <a:t>10/6/2014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C234F5-DE37-44F0-8868-5DDF5FD698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ntitled-2-01.png"/>
          <p:cNvPicPr>
            <a:picLocks noChangeAspect="1"/>
          </p:cNvPicPr>
          <p:nvPr/>
        </p:nvPicPr>
        <p:blipFill>
          <a:blip r:embed="rId13"/>
          <a:srcRect l="2638" t="3957" r="2484" b="3957"/>
          <a:stretch>
            <a:fillRect/>
          </a:stretch>
        </p:blipFill>
        <p:spPr bwMode="auto">
          <a:xfrm>
            <a:off x="0" y="0"/>
            <a:ext cx="9144000" cy="6858000"/>
          </a:xfrm>
          <a:prstGeom prst="rect">
            <a:avLst/>
          </a:prstGeom>
          <a:noFill/>
          <a:ln w="9525">
            <a:noFill/>
            <a:miter lim="800000"/>
            <a:headEnd/>
            <a:tailEnd/>
          </a:ln>
        </p:spPr>
      </p:pic>
      <p:sp>
        <p:nvSpPr>
          <p:cNvPr id="8" name="Rounded Rectangle 7"/>
          <p:cNvSpPr/>
          <p:nvPr/>
        </p:nvSpPr>
        <p:spPr>
          <a:xfrm>
            <a:off x="193675" y="161925"/>
            <a:ext cx="8807450" cy="6564313"/>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698500" y="274638"/>
            <a:ext cx="798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98500" y="1600200"/>
            <a:ext cx="798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0050B6-5B9D-4CF8-B5A7-B5E1F4CD6C7A}" type="datetimeFigureOut">
              <a:rPr lang="en-US"/>
              <a:pPr>
                <a:defRPr/>
              </a:pPr>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F676011-7A5C-40B5-841F-35A545457B86}" type="slidenum">
              <a:rPr lang="en-US"/>
              <a:pPr>
                <a:defRPr/>
              </a:pPr>
              <a:t>‹#›</a:t>
            </a:fld>
            <a:endParaRPr lang="en-US"/>
          </a:p>
        </p:txBody>
      </p:sp>
      <p:pic>
        <p:nvPicPr>
          <p:cNvPr id="1033" name="Picture 9" descr="headfirst tab.png"/>
          <p:cNvPicPr>
            <a:picLocks noChangeAspect="1"/>
          </p:cNvPicPr>
          <p:nvPr userDrawn="1"/>
        </p:nvPicPr>
        <p:blipFill>
          <a:blip r:embed="rId14"/>
          <a:srcRect/>
          <a:stretch>
            <a:fillRect/>
          </a:stretch>
        </p:blipFill>
        <p:spPr bwMode="auto">
          <a:xfrm>
            <a:off x="6446838" y="6056313"/>
            <a:ext cx="2566987" cy="1500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defTabSz="457200" rtl="0" fontAlgn="base">
        <a:spcBef>
          <a:spcPct val="0"/>
        </a:spcBef>
        <a:spcAft>
          <a:spcPct val="0"/>
        </a:spcAft>
        <a:defRPr sz="3200" b="1" kern="1200">
          <a:solidFill>
            <a:schemeClr val="tx2"/>
          </a:solidFill>
          <a:latin typeface="Arial" pitchFamily="34" charset="0"/>
          <a:ea typeface="+mj-ea"/>
          <a:cs typeface="Arial" pitchFamily="34" charset="0"/>
        </a:defRPr>
      </a:lvl1pPr>
      <a:lvl2pPr algn="l" defTabSz="457200" rtl="0" fontAlgn="base">
        <a:spcBef>
          <a:spcPct val="0"/>
        </a:spcBef>
        <a:spcAft>
          <a:spcPct val="0"/>
        </a:spcAft>
        <a:defRPr sz="3200" b="1">
          <a:solidFill>
            <a:schemeClr val="tx2"/>
          </a:solidFill>
          <a:latin typeface="Arial" charset="0"/>
          <a:cs typeface="Arial" charset="0"/>
        </a:defRPr>
      </a:lvl2pPr>
      <a:lvl3pPr algn="l" defTabSz="457200" rtl="0" fontAlgn="base">
        <a:spcBef>
          <a:spcPct val="0"/>
        </a:spcBef>
        <a:spcAft>
          <a:spcPct val="0"/>
        </a:spcAft>
        <a:defRPr sz="3200" b="1">
          <a:solidFill>
            <a:schemeClr val="tx2"/>
          </a:solidFill>
          <a:latin typeface="Arial" charset="0"/>
          <a:cs typeface="Arial" charset="0"/>
        </a:defRPr>
      </a:lvl3pPr>
      <a:lvl4pPr algn="l" defTabSz="457200" rtl="0" fontAlgn="base">
        <a:spcBef>
          <a:spcPct val="0"/>
        </a:spcBef>
        <a:spcAft>
          <a:spcPct val="0"/>
        </a:spcAft>
        <a:defRPr sz="3200" b="1">
          <a:solidFill>
            <a:schemeClr val="tx2"/>
          </a:solidFill>
          <a:latin typeface="Arial" charset="0"/>
          <a:cs typeface="Arial" charset="0"/>
        </a:defRPr>
      </a:lvl4pPr>
      <a:lvl5pPr algn="l" defTabSz="457200" rtl="0" fontAlgn="base">
        <a:spcBef>
          <a:spcPct val="0"/>
        </a:spcBef>
        <a:spcAft>
          <a:spcPct val="0"/>
        </a:spcAft>
        <a:defRPr sz="3200" b="1">
          <a:solidFill>
            <a:schemeClr val="tx2"/>
          </a:solidFill>
          <a:latin typeface="Arial" charset="0"/>
          <a:cs typeface="Arial" charset="0"/>
        </a:defRPr>
      </a:lvl5pPr>
      <a:lvl6pPr marL="457200" algn="l" defTabSz="457200" rtl="0" fontAlgn="base">
        <a:spcBef>
          <a:spcPct val="0"/>
        </a:spcBef>
        <a:spcAft>
          <a:spcPct val="0"/>
        </a:spcAft>
        <a:defRPr sz="3200" b="1">
          <a:solidFill>
            <a:schemeClr val="tx2"/>
          </a:solidFill>
          <a:latin typeface="Arial" charset="0"/>
          <a:cs typeface="Arial" charset="0"/>
        </a:defRPr>
      </a:lvl6pPr>
      <a:lvl7pPr marL="914400" algn="l" defTabSz="457200" rtl="0" fontAlgn="base">
        <a:spcBef>
          <a:spcPct val="0"/>
        </a:spcBef>
        <a:spcAft>
          <a:spcPct val="0"/>
        </a:spcAft>
        <a:defRPr sz="3200" b="1">
          <a:solidFill>
            <a:schemeClr val="tx2"/>
          </a:solidFill>
          <a:latin typeface="Arial" charset="0"/>
          <a:cs typeface="Arial" charset="0"/>
        </a:defRPr>
      </a:lvl7pPr>
      <a:lvl8pPr marL="1371600" algn="l" defTabSz="457200" rtl="0" fontAlgn="base">
        <a:spcBef>
          <a:spcPct val="0"/>
        </a:spcBef>
        <a:spcAft>
          <a:spcPct val="0"/>
        </a:spcAft>
        <a:defRPr sz="3200" b="1">
          <a:solidFill>
            <a:schemeClr val="tx2"/>
          </a:solidFill>
          <a:latin typeface="Arial" charset="0"/>
          <a:cs typeface="Arial" charset="0"/>
        </a:defRPr>
      </a:lvl8pPr>
      <a:lvl9pPr marL="1828800" algn="l" defTabSz="457200" rtl="0" fontAlgn="base">
        <a:spcBef>
          <a:spcPct val="0"/>
        </a:spcBef>
        <a:spcAft>
          <a:spcPct val="0"/>
        </a:spcAft>
        <a:defRPr sz="3200" b="1">
          <a:solidFill>
            <a:schemeClr val="tx2"/>
          </a:solidFill>
          <a:latin typeface="Arial" charset="0"/>
          <a:cs typeface="Arial" charset="0"/>
        </a:defRPr>
      </a:lvl9pPr>
    </p:titleStyle>
    <p:bodyStyle>
      <a:lvl1pPr marL="233363" indent="-233363" algn="l" defTabSz="457200" rtl="0" fontAlgn="base">
        <a:spcBef>
          <a:spcPct val="20000"/>
        </a:spcBef>
        <a:spcAft>
          <a:spcPct val="0"/>
        </a:spcAft>
        <a:buClr>
          <a:schemeClr val="bg2"/>
        </a:buClr>
        <a:buFont typeface="Arial" charset="0"/>
        <a:buChar char="•"/>
        <a:defRPr sz="2000" kern="1200">
          <a:solidFill>
            <a:schemeClr val="tx1"/>
          </a:solidFill>
          <a:latin typeface="Arial" pitchFamily="34" charset="0"/>
          <a:ea typeface="+mn-ea"/>
          <a:cs typeface="Arial" pitchFamily="34" charset="0"/>
        </a:defRPr>
      </a:lvl1pPr>
      <a:lvl2pPr marL="690563" indent="-233363" algn="l" defTabSz="457200" rtl="0" fontAlgn="base">
        <a:spcBef>
          <a:spcPct val="20000"/>
        </a:spcBef>
        <a:spcAft>
          <a:spcPct val="0"/>
        </a:spcAft>
        <a:buClr>
          <a:schemeClr val="accent1"/>
        </a:buClr>
        <a:buFont typeface="Arial" charset="0"/>
        <a:buChar char="–"/>
        <a:defRPr kern="1200">
          <a:solidFill>
            <a:schemeClr val="tx1"/>
          </a:solidFill>
          <a:latin typeface="Arial" pitchFamily="34" charset="0"/>
          <a:ea typeface="+mn-ea"/>
          <a:cs typeface="Arial" pitchFamily="34" charset="0"/>
        </a:defRPr>
      </a:lvl2pPr>
      <a:lvl3pPr marL="1089025" indent="-174625" algn="l" defTabSz="457200" rtl="0" fontAlgn="base">
        <a:spcBef>
          <a:spcPct val="20000"/>
        </a:spcBef>
        <a:spcAft>
          <a:spcPct val="0"/>
        </a:spcAft>
        <a:buClr>
          <a:schemeClr val="tx2"/>
        </a:buClr>
        <a:buFont typeface="Arial" charset="0"/>
        <a:buChar char="•"/>
        <a:defRPr sz="1600" kern="1200">
          <a:solidFill>
            <a:schemeClr val="tx1"/>
          </a:solidFill>
          <a:latin typeface="Arial" pitchFamily="34" charset="0"/>
          <a:ea typeface="+mn-ea"/>
          <a:cs typeface="Arial" pitchFamily="34" charset="0"/>
        </a:defRPr>
      </a:lvl3pPr>
      <a:lvl4pPr marL="1600200" indent="-228600" algn="l" defTabSz="457200"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defTabSz="457200"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parasites/lice/head/diagnosis.html" TargetMode="External"/><Relationship Id="rId2" Type="http://schemas.openxmlformats.org/officeDocument/2006/relationships/hyperlink" Target="http://www.cdc.gov/parasites/lice/head/gen_info/faqs.html" TargetMode="External"/><Relationship Id="rId1" Type="http://schemas.openxmlformats.org/officeDocument/2006/relationships/slideLayout" Target="../slideLayouts/slideLayout2.xml"/><Relationship Id="rId6" Type="http://schemas.openxmlformats.org/officeDocument/2006/relationships/hyperlink" Target="http://www.cdc.gov/parasites/lice/head/prevent.html" TargetMode="External"/><Relationship Id="rId5" Type="http://schemas.openxmlformats.org/officeDocument/2006/relationships/hyperlink" Target="http://www.cdc.gov/parasites/lice/head/treatment.html" TargetMode="External"/><Relationship Id="rId4" Type="http://schemas.openxmlformats.org/officeDocument/2006/relationships/hyperlink" Target="http://www.cdc.gov/parasites/lice/head/gen_info/faqs_trea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4432300"/>
            <a:ext cx="7772400" cy="904875"/>
          </a:xfrm>
        </p:spPr>
        <p:txBody>
          <a:bodyPr/>
          <a:lstStyle/>
          <a:p>
            <a:r>
              <a:rPr lang="en-US" smtClean="0">
                <a:latin typeface="Arial" charset="0"/>
                <a:cs typeface="Arial" charset="0"/>
              </a:rPr>
              <a:t>Head Lice 101</a:t>
            </a:r>
          </a:p>
        </p:txBody>
      </p:sp>
      <p:sp>
        <p:nvSpPr>
          <p:cNvPr id="13314" name="Subtitle 2"/>
          <p:cNvSpPr>
            <a:spLocks noGrp="1"/>
          </p:cNvSpPr>
          <p:nvPr>
            <p:ph type="subTitle" idx="1"/>
          </p:nvPr>
        </p:nvSpPr>
        <p:spPr>
          <a:xfrm>
            <a:off x="685800" y="5403850"/>
            <a:ext cx="7772400" cy="600075"/>
          </a:xfrm>
        </p:spPr>
        <p:txBody>
          <a:bodyPr/>
          <a:lstStyle/>
          <a:p>
            <a:r>
              <a:rPr lang="en-US" smtClean="0">
                <a:solidFill>
                  <a:schemeClr val="tx1"/>
                </a:solidFill>
                <a:latin typeface="Arial" charset="0"/>
                <a:cs typeface="Arial" charset="0"/>
              </a:rPr>
              <a:t>An Overview for Parents, Teachers and Communities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Arial" charset="0"/>
                <a:cs typeface="Arial" charset="0"/>
              </a:rPr>
              <a:t>References</a:t>
            </a:r>
          </a:p>
        </p:txBody>
      </p:sp>
      <p:sp>
        <p:nvSpPr>
          <p:cNvPr id="3" name="Content Placeholder 2"/>
          <p:cNvSpPr>
            <a:spLocks noGrp="1"/>
          </p:cNvSpPr>
          <p:nvPr>
            <p:ph idx="1"/>
          </p:nvPr>
        </p:nvSpPr>
        <p:spPr>
          <a:xfrm>
            <a:off x="236538" y="1477963"/>
            <a:ext cx="8747125" cy="4160837"/>
          </a:xfrm>
        </p:spPr>
        <p:txBody>
          <a:bodyPr rtlCol="0">
            <a:normAutofit fontScale="70000" lnSpcReduction="20000"/>
          </a:bodyPr>
          <a:lstStyle/>
          <a:p>
            <a:pPr marL="457200" indent="-457200" fontAlgn="auto">
              <a:spcAft>
                <a:spcPts val="0"/>
              </a:spcAft>
              <a:buFont typeface="+mj-lt"/>
              <a:buAutoNum type="arabicPeriod"/>
              <a:defRPr/>
            </a:pPr>
            <a:r>
              <a:rPr lang="en-US" dirty="0" smtClean="0"/>
              <a:t>Centers for Disease Control and Prevention (CDC). Parasites: Lice: Head Lice: Frequently Asked Questions. </a:t>
            </a:r>
            <a:r>
              <a:rPr lang="en-US" dirty="0" smtClean="0">
                <a:hlinkClick r:id="rId2"/>
              </a:rPr>
              <a:t>http://www.cdc.gov/parasites/lice/head/gen_info/faqs.html</a:t>
            </a:r>
            <a:r>
              <a:rPr lang="en-US" dirty="0" smtClean="0"/>
              <a:t>. Accessed October 12, 2012.</a:t>
            </a:r>
          </a:p>
          <a:p>
            <a:pPr marL="457200" indent="-457200" fontAlgn="auto">
              <a:spcAft>
                <a:spcPts val="0"/>
              </a:spcAft>
              <a:buFont typeface="+mj-lt"/>
              <a:buAutoNum type="arabicPeriod"/>
              <a:defRPr/>
            </a:pPr>
            <a:r>
              <a:rPr lang="en-US" dirty="0" smtClean="0"/>
              <a:t>Frankowski BL, Bocchini JA, Jr, Council on School Health and Committee on Infectious Diseases, American Academy of Pediatrics. Clinical report – head lice. Pediatrics. 2010;126(2):392-403.</a:t>
            </a:r>
          </a:p>
          <a:p>
            <a:pPr marL="457200" indent="-457200" fontAlgn="auto">
              <a:spcAft>
                <a:spcPts val="0"/>
              </a:spcAft>
              <a:buFont typeface="+mj-lt"/>
              <a:buAutoNum type="arabicPeriod"/>
              <a:defRPr/>
            </a:pPr>
            <a:r>
              <a:rPr lang="en-US" dirty="0" smtClean="0"/>
              <a:t>Centers for Disease Control and Prevention (CDC). Parasites: Lice: Head Lice: Diagnosis. </a:t>
            </a:r>
            <a:r>
              <a:rPr lang="en-US" dirty="0" smtClean="0">
                <a:hlinkClick r:id="rId3"/>
              </a:rPr>
              <a:t>http://www.cdc.gov/parasites/lice/head/diagnosis.html</a:t>
            </a:r>
            <a:r>
              <a:rPr lang="en-US" dirty="0" smtClean="0"/>
              <a:t>. Accessed January 27, 2012.</a:t>
            </a:r>
          </a:p>
          <a:p>
            <a:pPr marL="457200" indent="-457200" fontAlgn="auto">
              <a:spcAft>
                <a:spcPts val="0"/>
              </a:spcAft>
              <a:buFont typeface="+mj-lt"/>
              <a:buAutoNum type="arabicPeriod"/>
              <a:defRPr/>
            </a:pPr>
            <a:r>
              <a:rPr lang="en-US" dirty="0" smtClean="0"/>
              <a:t>Centers for Disease Control and Prevention (CDC). Parasites: Lice: Head lice: Treatment Frequently Asked Questions. </a:t>
            </a:r>
            <a:r>
              <a:rPr lang="en-US" dirty="0" smtClean="0">
                <a:hlinkClick r:id="rId4"/>
              </a:rPr>
              <a:t>http://www.cdc.gov/parasites/lice/head/gen_info/faqs_treat.html</a:t>
            </a:r>
            <a:r>
              <a:rPr lang="en-US" dirty="0" smtClean="0"/>
              <a:t>. Accessed October 18, 2012.</a:t>
            </a:r>
          </a:p>
          <a:p>
            <a:pPr marL="457200" indent="-457200" fontAlgn="auto">
              <a:spcAft>
                <a:spcPts val="0"/>
              </a:spcAft>
              <a:buFont typeface="+mj-lt"/>
              <a:buAutoNum type="arabicPeriod"/>
              <a:defRPr/>
            </a:pPr>
            <a:r>
              <a:rPr lang="en-US" dirty="0" smtClean="0"/>
              <a:t>Centers for Disease Control and Prevention (CDC). Parasites: Lice: Head lice: Treatment. </a:t>
            </a:r>
            <a:r>
              <a:rPr lang="en-US" dirty="0" smtClean="0">
                <a:hlinkClick r:id="rId5"/>
              </a:rPr>
              <a:t>http://www.cdc.gov/parasites/lice/head/treatment.html</a:t>
            </a:r>
            <a:r>
              <a:rPr lang="en-US" dirty="0" smtClean="0"/>
              <a:t>. Accessed October 12, 2012.</a:t>
            </a:r>
          </a:p>
          <a:p>
            <a:pPr marL="457200" indent="-457200" fontAlgn="auto">
              <a:spcAft>
                <a:spcPts val="0"/>
              </a:spcAft>
              <a:buFont typeface="+mj-lt"/>
              <a:buAutoNum type="arabicPeriod"/>
              <a:defRPr/>
            </a:pPr>
            <a:r>
              <a:rPr lang="en-US" dirty="0" smtClean="0"/>
              <a:t>Centers for Disease Control and Prevention (CDC). Parasites: Head Lice: Prevention &amp; Control. </a:t>
            </a:r>
            <a:r>
              <a:rPr lang="en-US" dirty="0" smtClean="0">
                <a:hlinkClick r:id="rId6"/>
              </a:rPr>
              <a:t>http://www.cdc.gov/parasites/lice/head/prevent.html</a:t>
            </a:r>
            <a:r>
              <a:rPr lang="en-US" dirty="0" smtClean="0"/>
              <a:t>. Accessed January 24, 2013. </a:t>
            </a:r>
          </a:p>
          <a:p>
            <a:pPr marL="457200" indent="-457200" fontAlgn="auto">
              <a:spcAft>
                <a:spcPts val="0"/>
              </a:spcAft>
              <a:buFont typeface="+mj-lt"/>
              <a:buAutoNum type="arabicPeriod"/>
              <a:defRPr/>
            </a:pPr>
            <a:r>
              <a:rPr lang="en-US" dirty="0" smtClean="0"/>
              <a:t>Parison J, Canyon DV. Head lice and the impact of knowledge, attitudes and practices – a social science overview. In: Management and Control of Head Lice Infestations. UNI-MED, Bremen,Germany, 2010:103-109.</a:t>
            </a:r>
          </a:p>
          <a:p>
            <a:pPr marL="457200" indent="-457200" fontAlgn="auto">
              <a:spcAft>
                <a:spcPts val="0"/>
              </a:spcAft>
              <a:buFont typeface="+mj-lt"/>
              <a:buAutoNum type="arabicPeriod"/>
              <a:defRPr/>
            </a:pPr>
            <a:r>
              <a:rPr lang="en-US" dirty="0" smtClean="0"/>
              <a:t>Gordon SC. Shared vulnerability: a theory of caring for children with persistent head lice. J Sch Nurs. 2007;23(5):283-292.</a:t>
            </a:r>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US" dirty="0" smtClean="0"/>
          </a:p>
          <a:p>
            <a:pPr fontAlgn="auto">
              <a:spcAft>
                <a:spcPts val="0"/>
              </a:spcAft>
              <a:buFont typeface="Arial"/>
              <a:buChar char="•"/>
              <a:defRPr/>
            </a:pPr>
            <a:endParaRPr lang="en-US" dirty="0"/>
          </a:p>
        </p:txBody>
      </p:sp>
      <p:sp>
        <p:nvSpPr>
          <p:cNvPr id="22531" name="TextBox 3"/>
          <p:cNvSpPr txBox="1">
            <a:spLocks noChangeArrowheads="1"/>
          </p:cNvSpPr>
          <p:nvPr/>
        </p:nvSpPr>
        <p:spPr bwMode="auto">
          <a:xfrm>
            <a:off x="365125" y="5522913"/>
            <a:ext cx="1425575" cy="231775"/>
          </a:xfrm>
          <a:prstGeom prst="rect">
            <a:avLst/>
          </a:prstGeom>
          <a:noFill/>
          <a:ln w="9525">
            <a:noFill/>
            <a:miter lim="800000"/>
            <a:headEnd/>
            <a:tailEnd/>
          </a:ln>
        </p:spPr>
        <p:txBody>
          <a:bodyPr>
            <a:spAutoFit/>
          </a:bodyPr>
          <a:lstStyle/>
          <a:p>
            <a:r>
              <a:rPr lang="en-US" sz="900">
                <a:cs typeface="Arial" charset="0"/>
              </a:rPr>
              <a:t>COM 11233</a:t>
            </a:r>
            <a:endParaRPr lang="en-US" sz="100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latin typeface="Arial" charset="0"/>
                <a:cs typeface="Arial" charset="0"/>
              </a:rPr>
              <a:t>Head Lice Fast Facts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US" b="1" dirty="0" smtClean="0"/>
              <a:t>Head lice are a common community issue</a:t>
            </a:r>
          </a:p>
          <a:p>
            <a:pPr lvl="1" fontAlgn="auto">
              <a:spcAft>
                <a:spcPts val="0"/>
              </a:spcAft>
              <a:buFont typeface="Arial"/>
              <a:buChar char="–"/>
              <a:defRPr/>
            </a:pPr>
            <a:r>
              <a:rPr lang="en-US" dirty="0" smtClean="0">
                <a:solidFill>
                  <a:schemeClr val="tx1">
                    <a:lumMod val="65000"/>
                    <a:lumOff val="35000"/>
                  </a:schemeClr>
                </a:solidFill>
              </a:rPr>
              <a:t>In the United States, an estimated 6 to 12 million lice infestations occur each year among children aged 3 to 11</a:t>
            </a:r>
            <a:r>
              <a:rPr lang="en-US" baseline="30000" dirty="0" smtClean="0">
                <a:solidFill>
                  <a:schemeClr val="tx1">
                    <a:lumMod val="65000"/>
                    <a:lumOff val="35000"/>
                  </a:schemeClr>
                </a:solidFill>
              </a:rPr>
              <a:t>1</a:t>
            </a:r>
          </a:p>
          <a:p>
            <a:pPr lvl="1" fontAlgn="auto">
              <a:spcAft>
                <a:spcPts val="0"/>
              </a:spcAft>
              <a:buFont typeface="Arial"/>
              <a:buChar char="–"/>
              <a:defRPr/>
            </a:pPr>
            <a:r>
              <a:rPr lang="en-US" dirty="0" smtClean="0">
                <a:solidFill>
                  <a:schemeClr val="tx1">
                    <a:lumMod val="65000"/>
                    <a:lumOff val="35000"/>
                  </a:schemeClr>
                </a:solidFill>
              </a:rPr>
              <a:t>Children can get head lice anytime they are in close contact with others – for example, during play at home or school, slumber parties, sports activities or camp </a:t>
            </a:r>
          </a:p>
          <a:p>
            <a:pPr lvl="1" fontAlgn="auto">
              <a:spcAft>
                <a:spcPts val="0"/>
              </a:spcAft>
              <a:buFont typeface="Arial"/>
              <a:buNone/>
              <a:defRPr/>
            </a:pPr>
            <a:endParaRPr lang="en-US" dirty="0" smtClean="0"/>
          </a:p>
          <a:p>
            <a:pPr fontAlgn="auto">
              <a:spcAft>
                <a:spcPts val="0"/>
              </a:spcAft>
              <a:buFont typeface="Arial"/>
              <a:buChar char="•"/>
              <a:defRPr/>
            </a:pPr>
            <a:r>
              <a:rPr lang="en-US" b="1" dirty="0" smtClean="0"/>
              <a:t>Head lice are wingless insects</a:t>
            </a:r>
          </a:p>
          <a:p>
            <a:pPr lvl="1" fontAlgn="auto">
              <a:spcAft>
                <a:spcPts val="0"/>
              </a:spcAft>
              <a:buFont typeface="Arial"/>
              <a:buChar char="–"/>
              <a:defRPr/>
            </a:pPr>
            <a:r>
              <a:rPr lang="en-US" dirty="0" smtClean="0">
                <a:solidFill>
                  <a:schemeClr val="tx1">
                    <a:lumMod val="65000"/>
                    <a:lumOff val="35000"/>
                  </a:schemeClr>
                </a:solidFill>
              </a:rPr>
              <a:t>They live close to the scalp and feed on human blood</a:t>
            </a:r>
          </a:p>
          <a:p>
            <a:pPr lvl="1" fontAlgn="auto">
              <a:spcAft>
                <a:spcPts val="0"/>
              </a:spcAft>
              <a:buFont typeface="Arial"/>
              <a:buChar char="–"/>
              <a:defRPr/>
            </a:pPr>
            <a:r>
              <a:rPr lang="en-US" dirty="0" smtClean="0">
                <a:solidFill>
                  <a:schemeClr val="tx1">
                    <a:lumMod val="65000"/>
                    <a:lumOff val="35000"/>
                  </a:schemeClr>
                </a:solidFill>
              </a:rPr>
              <a:t>They are not dangerous and do not transmit disease, but are easily spread</a:t>
            </a:r>
            <a:r>
              <a:rPr lang="en-US" baseline="30000" dirty="0" smtClean="0">
                <a:solidFill>
                  <a:schemeClr val="tx1">
                    <a:lumMod val="65000"/>
                    <a:lumOff val="35000"/>
                  </a:schemeClr>
                </a:solidFill>
              </a:rPr>
              <a:t>1</a:t>
            </a:r>
            <a:endParaRPr lang="en-US" dirty="0" smtClean="0">
              <a:solidFill>
                <a:schemeClr val="tx1">
                  <a:lumMod val="65000"/>
                  <a:lumOff val="35000"/>
                </a:schemeClr>
              </a:solidFill>
            </a:endParaRPr>
          </a:p>
          <a:p>
            <a:pPr fontAlgn="auto">
              <a:spcAft>
                <a:spcPts val="0"/>
              </a:spcAft>
              <a:buFont typeface="Arial"/>
              <a:buChar char="•"/>
              <a:defRPr/>
            </a:pPr>
            <a:endParaRPr lang="en-US" dirty="0" smtClean="0"/>
          </a:p>
          <a:p>
            <a:pPr fontAlgn="auto">
              <a:spcAft>
                <a:spcPts val="0"/>
              </a:spcAft>
              <a:buFont typeface="Arial"/>
              <a:buChar char="•"/>
              <a:defRPr/>
            </a:pPr>
            <a:r>
              <a:rPr lang="en-US" b="1" dirty="0" smtClean="0"/>
              <a:t>School nurses are often the first to detect head lice</a:t>
            </a:r>
          </a:p>
          <a:p>
            <a:pPr lvl="1" fontAlgn="auto">
              <a:spcAft>
                <a:spcPts val="0"/>
              </a:spcAft>
              <a:buFont typeface="Arial"/>
              <a:buChar char="–"/>
              <a:defRPr/>
            </a:pPr>
            <a:r>
              <a:rPr lang="en-US" dirty="0" smtClean="0">
                <a:solidFill>
                  <a:schemeClr val="tx1">
                    <a:lumMod val="65000"/>
                    <a:lumOff val="35000"/>
                  </a:schemeClr>
                </a:solidFill>
              </a:rPr>
              <a:t>If head lice is suspected, it is important for families to talk to their healthcare provider</a:t>
            </a:r>
          </a:p>
          <a:p>
            <a:pPr fontAlgn="auto">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337" r="780" b="6013"/>
          <a:stretch>
            <a:fillRect/>
          </a:stretch>
        </p:blipFill>
        <p:spPr bwMode="auto">
          <a:xfrm>
            <a:off x="188259" y="152400"/>
            <a:ext cx="8821270" cy="6561270"/>
          </a:xfrm>
          <a:prstGeom prst="roundRect">
            <a:avLst/>
          </a:prstGeom>
          <a:noFill/>
          <a:ln w="9525">
            <a:noFill/>
            <a:miter lim="800000"/>
            <a:headEnd/>
            <a:tailEnd/>
          </a:ln>
        </p:spPr>
      </p:pic>
      <p:sp>
        <p:nvSpPr>
          <p:cNvPr id="15362" name="Title 1"/>
          <p:cNvSpPr>
            <a:spLocks noGrp="1"/>
          </p:cNvSpPr>
          <p:nvPr>
            <p:ph type="title"/>
          </p:nvPr>
        </p:nvSpPr>
        <p:spPr/>
        <p:txBody>
          <a:bodyPr/>
          <a:lstStyle/>
          <a:p>
            <a:r>
              <a:rPr lang="en-US" smtClean="0">
                <a:solidFill>
                  <a:schemeClr val="bg1"/>
                </a:solidFill>
                <a:latin typeface="Arial" charset="0"/>
                <a:cs typeface="Arial" charset="0"/>
              </a:rPr>
              <a:t>Who and How?</a:t>
            </a:r>
          </a:p>
        </p:txBody>
      </p:sp>
      <p:sp>
        <p:nvSpPr>
          <p:cNvPr id="3" name="Content Placeholder 2"/>
          <p:cNvSpPr>
            <a:spLocks noGrp="1"/>
          </p:cNvSpPr>
          <p:nvPr>
            <p:ph idx="1"/>
          </p:nvPr>
        </p:nvSpPr>
        <p:spPr>
          <a:xfrm>
            <a:off x="4457700" y="1338263"/>
            <a:ext cx="4435475" cy="5151437"/>
          </a:xfrm>
          <a:prstGeom prst="roundRect">
            <a:avLst/>
          </a:prstGeom>
          <a:solidFill>
            <a:schemeClr val="bg1">
              <a:alpha val="64000"/>
            </a:schemeClr>
          </a:solidFill>
          <a:effectLst>
            <a:outerShdw blurRad="44450" dist="27940" dir="5400000" algn="ctr">
              <a:srgbClr val="000000">
                <a:alpha val="32000"/>
              </a:srgbClr>
            </a:outerShdw>
          </a:effectLst>
        </p:spPr>
        <p:txBody>
          <a:bodyPr rtlCol="0">
            <a:normAutofit fontScale="92500" lnSpcReduction="20000"/>
          </a:bodyPr>
          <a:lstStyle/>
          <a:p>
            <a:pPr fontAlgn="auto">
              <a:spcAft>
                <a:spcPts val="0"/>
              </a:spcAft>
              <a:buFont typeface="Arial"/>
              <a:buChar char="•"/>
              <a:defRPr/>
            </a:pPr>
            <a:r>
              <a:rPr lang="en-US" sz="2400" b="1" dirty="0" smtClean="0">
                <a:solidFill>
                  <a:schemeClr val="tx2"/>
                </a:solidFill>
              </a:rPr>
              <a:t>Who gets head lice?</a:t>
            </a:r>
          </a:p>
          <a:p>
            <a:pPr lvl="1" fontAlgn="auto">
              <a:spcAft>
                <a:spcPts val="0"/>
              </a:spcAft>
              <a:buFont typeface="Arial"/>
              <a:buChar char="–"/>
              <a:defRPr/>
            </a:pPr>
            <a:r>
              <a:rPr lang="en-US" sz="1700" dirty="0" smtClean="0"/>
              <a:t>Almost anyone can get head lice</a:t>
            </a:r>
          </a:p>
          <a:p>
            <a:pPr lvl="1" fontAlgn="auto">
              <a:spcAft>
                <a:spcPts val="0"/>
              </a:spcAft>
              <a:buFont typeface="Arial"/>
              <a:buChar char="–"/>
              <a:defRPr/>
            </a:pPr>
            <a:r>
              <a:rPr lang="en-US" sz="1700" dirty="0" smtClean="0"/>
              <a:t>Head lice are not a health hazard or sign of poor hygiene</a:t>
            </a:r>
            <a:r>
              <a:rPr lang="en-US" sz="1700" baseline="30000" dirty="0" smtClean="0"/>
              <a:t>2</a:t>
            </a:r>
          </a:p>
          <a:p>
            <a:pPr lvl="1" fontAlgn="auto">
              <a:spcAft>
                <a:spcPts val="0"/>
              </a:spcAft>
              <a:buFont typeface="Arial"/>
              <a:buChar char="–"/>
              <a:defRPr/>
            </a:pPr>
            <a:r>
              <a:rPr lang="en-US" sz="1700" dirty="0" smtClean="0"/>
              <a:t>Children attending preschool or elementary school, and those who live with them, are the most commonly affected.</a:t>
            </a:r>
            <a:r>
              <a:rPr lang="en-US" sz="1700" baseline="30000" dirty="0" smtClean="0"/>
              <a:t>1</a:t>
            </a:r>
          </a:p>
          <a:p>
            <a:pPr lvl="1" fontAlgn="auto">
              <a:spcAft>
                <a:spcPts val="0"/>
              </a:spcAft>
              <a:buFont typeface="Arial"/>
              <a:buNone/>
              <a:defRPr/>
            </a:pPr>
            <a:endParaRPr lang="en-US" dirty="0" smtClean="0"/>
          </a:p>
          <a:p>
            <a:pPr fontAlgn="auto">
              <a:spcAft>
                <a:spcPts val="0"/>
              </a:spcAft>
              <a:buFont typeface="Arial"/>
              <a:buChar char="•"/>
              <a:defRPr/>
            </a:pPr>
            <a:r>
              <a:rPr lang="en-US" sz="2400" b="1" dirty="0" smtClean="0">
                <a:solidFill>
                  <a:schemeClr val="tx2"/>
                </a:solidFill>
              </a:rPr>
              <a:t>How</a:t>
            </a:r>
            <a:r>
              <a:rPr lang="en-US" sz="2400" dirty="0" smtClean="0">
                <a:solidFill>
                  <a:schemeClr val="tx2"/>
                </a:solidFill>
              </a:rPr>
              <a:t> </a:t>
            </a:r>
            <a:r>
              <a:rPr lang="en-US" sz="2400" b="1" dirty="0" smtClean="0">
                <a:solidFill>
                  <a:schemeClr val="tx2"/>
                </a:solidFill>
              </a:rPr>
              <a:t>do head lice spread?</a:t>
            </a:r>
          </a:p>
          <a:p>
            <a:pPr lvl="1" fontAlgn="auto">
              <a:spcAft>
                <a:spcPts val="0"/>
              </a:spcAft>
              <a:buFont typeface="Arial"/>
              <a:buChar char="–"/>
              <a:defRPr/>
            </a:pPr>
            <a:r>
              <a:rPr lang="en-US" sz="1700" dirty="0" smtClean="0"/>
              <a:t>Most often spread by direct head-to-head contact</a:t>
            </a:r>
            <a:r>
              <a:rPr lang="en-US" sz="1700" baseline="30000" dirty="0" smtClean="0"/>
              <a:t>1</a:t>
            </a:r>
            <a:endParaRPr lang="en-US" sz="1700" dirty="0" smtClean="0"/>
          </a:p>
          <a:p>
            <a:pPr lvl="1" fontAlgn="auto">
              <a:spcAft>
                <a:spcPts val="0"/>
              </a:spcAft>
              <a:buFont typeface="Arial"/>
              <a:buChar char="–"/>
              <a:defRPr/>
            </a:pPr>
            <a:r>
              <a:rPr lang="en-US" sz="1700" dirty="0" smtClean="0"/>
              <a:t>Head lice cannot jump or fly</a:t>
            </a:r>
            <a:r>
              <a:rPr lang="en-US" sz="1700" baseline="30000" dirty="0" smtClean="0"/>
              <a:t>1</a:t>
            </a:r>
            <a:endParaRPr lang="en-US" sz="1700" dirty="0" smtClean="0"/>
          </a:p>
          <a:p>
            <a:pPr lvl="1" fontAlgn="auto">
              <a:spcAft>
                <a:spcPts val="0"/>
              </a:spcAft>
              <a:buFont typeface="Arial"/>
              <a:buChar char="–"/>
              <a:defRPr/>
            </a:pPr>
            <a:r>
              <a:rPr lang="en-US" sz="1700" dirty="0" smtClean="0"/>
              <a:t>They cannot live off the head for long, so it is uncommon to spread head lice by contact with clothing or other personal items</a:t>
            </a:r>
            <a:r>
              <a:rPr lang="en-US" sz="1700" baseline="30000" dirty="0" smtClean="0"/>
              <a:t>1</a:t>
            </a:r>
          </a:p>
          <a:p>
            <a:pPr lvl="1" fontAlgn="auto">
              <a:spcAft>
                <a:spcPts val="0"/>
              </a:spcAft>
              <a:buFont typeface="Arial"/>
              <a:buChar char="–"/>
              <a:defRPr/>
            </a:pPr>
            <a:r>
              <a:rPr lang="en-US" sz="1700" dirty="0" smtClean="0"/>
              <a:t>Dogs, cats and other pets do not play a role in spreading head lice</a:t>
            </a:r>
            <a:r>
              <a:rPr lang="en-US" sz="1700" baseline="30000" dirty="0" smtClean="0"/>
              <a:t>1</a:t>
            </a:r>
            <a:endParaRPr lang="en-US" sz="1700" dirty="0" smtClean="0"/>
          </a:p>
          <a:p>
            <a:pPr fontAlgn="auto">
              <a:spcAft>
                <a:spcPts val="0"/>
              </a:spcAft>
              <a:buFont typeface="Arial"/>
              <a:buChar char="•"/>
              <a:defRPr/>
            </a:pPr>
            <a:endParaRPr lang="en-US" dirty="0"/>
          </a:p>
        </p:txBody>
      </p:sp>
      <p:pic>
        <p:nvPicPr>
          <p:cNvPr id="15364" name="Picture 4" descr="headfirst tab.png"/>
          <p:cNvPicPr>
            <a:picLocks noChangeAspect="1"/>
          </p:cNvPicPr>
          <p:nvPr/>
        </p:nvPicPr>
        <p:blipFill>
          <a:blip r:embed="rId3"/>
          <a:srcRect/>
          <a:stretch>
            <a:fillRect/>
          </a:stretch>
        </p:blipFill>
        <p:spPr bwMode="auto">
          <a:xfrm>
            <a:off x="6446838" y="6056313"/>
            <a:ext cx="2566987" cy="1500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0305" y="1304450"/>
            <a:ext cx="2156496" cy="3236976"/>
          </a:xfrm>
          <a:prstGeom prst="roundRect">
            <a:avLst/>
          </a:prstGeom>
          <a:noFill/>
          <a:ln w="9525">
            <a:noFill/>
            <a:miter lim="800000"/>
            <a:headEnd/>
            <a:tailEnd/>
          </a:ln>
        </p:spPr>
      </p:pic>
      <p:sp>
        <p:nvSpPr>
          <p:cNvPr id="16386" name="Title 1"/>
          <p:cNvSpPr>
            <a:spLocks noGrp="1"/>
          </p:cNvSpPr>
          <p:nvPr>
            <p:ph type="title"/>
          </p:nvPr>
        </p:nvSpPr>
        <p:spPr/>
        <p:txBody>
          <a:bodyPr/>
          <a:lstStyle/>
          <a:p>
            <a:r>
              <a:rPr lang="en-US" smtClean="0">
                <a:latin typeface="Arial" charset="0"/>
                <a:cs typeface="Arial" charset="0"/>
              </a:rPr>
              <a:t>Is It Head Lice?</a:t>
            </a:r>
          </a:p>
        </p:txBody>
      </p:sp>
      <p:sp>
        <p:nvSpPr>
          <p:cNvPr id="3" name="Content Placeholder 2"/>
          <p:cNvSpPr>
            <a:spLocks noGrp="1"/>
          </p:cNvSpPr>
          <p:nvPr>
            <p:ph idx="1"/>
          </p:nvPr>
        </p:nvSpPr>
        <p:spPr>
          <a:xfrm>
            <a:off x="3308350" y="1477963"/>
            <a:ext cx="5378450" cy="4160837"/>
          </a:xfrm>
        </p:spPr>
        <p:txBody>
          <a:bodyPr rtlCol="0"/>
          <a:lstStyle/>
          <a:p>
            <a:pPr fontAlgn="auto">
              <a:spcAft>
                <a:spcPts val="0"/>
              </a:spcAft>
              <a:buFont typeface="Arial"/>
              <a:buChar char="•"/>
              <a:defRPr/>
            </a:pPr>
            <a:r>
              <a:rPr lang="en-US" b="1" dirty="0" smtClean="0"/>
              <a:t>Some people don’t experience symptoms, but those who do most commonly experience:</a:t>
            </a:r>
            <a:r>
              <a:rPr lang="en-US" b="1" baseline="30000" dirty="0" smtClean="0"/>
              <a:t>1</a:t>
            </a:r>
          </a:p>
          <a:p>
            <a:pPr lvl="1" fontAlgn="auto">
              <a:spcAft>
                <a:spcPts val="0"/>
              </a:spcAft>
              <a:buFont typeface="Arial"/>
              <a:buChar char="–"/>
              <a:defRPr/>
            </a:pPr>
            <a:r>
              <a:rPr lang="en-US" dirty="0" smtClean="0">
                <a:solidFill>
                  <a:schemeClr val="tx1">
                    <a:lumMod val="65000"/>
                    <a:lumOff val="35000"/>
                  </a:schemeClr>
                </a:solidFill>
              </a:rPr>
              <a:t>Tickling feeling on the scalp or in the hair</a:t>
            </a:r>
          </a:p>
          <a:p>
            <a:pPr lvl="1" fontAlgn="auto">
              <a:spcAft>
                <a:spcPts val="0"/>
              </a:spcAft>
              <a:buFont typeface="Arial"/>
              <a:buChar char="–"/>
              <a:defRPr/>
            </a:pPr>
            <a:r>
              <a:rPr lang="en-US" dirty="0" smtClean="0">
                <a:solidFill>
                  <a:schemeClr val="tx1">
                    <a:lumMod val="65000"/>
                    <a:lumOff val="35000"/>
                  </a:schemeClr>
                </a:solidFill>
              </a:rPr>
              <a:t>Itching (caused by the bites of the louse)</a:t>
            </a:r>
          </a:p>
          <a:p>
            <a:pPr lvl="1" fontAlgn="auto">
              <a:spcAft>
                <a:spcPts val="0"/>
              </a:spcAft>
              <a:buFont typeface="Arial"/>
              <a:buChar char="–"/>
              <a:defRPr/>
            </a:pPr>
            <a:r>
              <a:rPr lang="en-US" dirty="0" smtClean="0">
                <a:solidFill>
                  <a:schemeClr val="tx1">
                    <a:lumMod val="65000"/>
                    <a:lumOff val="35000"/>
                  </a:schemeClr>
                </a:solidFill>
              </a:rPr>
              <a:t>Irritability and difficulty sleeping (lice are more active in the dark)</a:t>
            </a:r>
          </a:p>
          <a:p>
            <a:pPr lvl="1" fontAlgn="auto">
              <a:spcAft>
                <a:spcPts val="0"/>
              </a:spcAft>
              <a:buFont typeface="Arial"/>
              <a:buChar char="–"/>
              <a:defRPr/>
            </a:pPr>
            <a:r>
              <a:rPr lang="en-US" dirty="0" smtClean="0">
                <a:solidFill>
                  <a:schemeClr val="tx1">
                    <a:lumMod val="65000"/>
                    <a:lumOff val="35000"/>
                  </a:schemeClr>
                </a:solidFill>
              </a:rPr>
              <a:t>Sores on the head (caused by scratching)</a:t>
            </a:r>
          </a:p>
          <a:p>
            <a:pPr lvl="1" fontAlgn="auto">
              <a:spcAft>
                <a:spcPts val="0"/>
              </a:spcAft>
              <a:buFont typeface="Arial"/>
              <a:buNone/>
              <a:defRPr/>
            </a:pPr>
            <a:endParaRPr lang="en-US" dirty="0" smtClean="0"/>
          </a:p>
          <a:p>
            <a:pPr fontAlgn="auto">
              <a:spcAft>
                <a:spcPts val="0"/>
              </a:spcAft>
              <a:buFont typeface="Arial"/>
              <a:buChar char="•"/>
              <a:defRPr/>
            </a:pPr>
            <a:r>
              <a:rPr lang="en-US" b="1" dirty="0" smtClean="0"/>
              <a:t>Finding a live louse is the best indication of an infestation</a:t>
            </a:r>
            <a:r>
              <a:rPr lang="en-US" b="1" baseline="30000" dirty="0" smtClean="0"/>
              <a:t>3</a:t>
            </a:r>
          </a:p>
          <a:p>
            <a:pPr fontAlgn="auto">
              <a:spcAft>
                <a:spcPts val="0"/>
              </a:spcAft>
              <a:buFont typeface="Arial"/>
              <a:buChar char="•"/>
              <a:defRPr/>
            </a:pP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368553" y="3742675"/>
            <a:ext cx="1857863" cy="2615184"/>
          </a:xfrm>
          <a:prstGeom prst="round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latin typeface="Arial" charset="0"/>
                <a:cs typeface="Arial" charset="0"/>
              </a:rPr>
              <a:t>What Do Head Lice Look Like?</a:t>
            </a:r>
          </a:p>
        </p:txBody>
      </p:sp>
      <p:sp>
        <p:nvSpPr>
          <p:cNvPr id="3" name="Content Placeholder 2"/>
          <p:cNvSpPr>
            <a:spLocks noGrp="1"/>
          </p:cNvSpPr>
          <p:nvPr>
            <p:ph idx="1"/>
          </p:nvPr>
        </p:nvSpPr>
        <p:spPr>
          <a:xfrm>
            <a:off x="2209800" y="1477963"/>
            <a:ext cx="6477000" cy="4160837"/>
          </a:xfrm>
        </p:spPr>
        <p:txBody>
          <a:bodyPr rtlCol="0">
            <a:normAutofit fontScale="92500" lnSpcReduction="10000"/>
          </a:bodyPr>
          <a:lstStyle/>
          <a:p>
            <a:pPr marL="0" indent="0" fontAlgn="auto">
              <a:spcBef>
                <a:spcPts val="600"/>
              </a:spcBef>
              <a:spcAft>
                <a:spcPts val="0"/>
              </a:spcAft>
              <a:buFont typeface="Arial"/>
              <a:buNone/>
              <a:defRPr/>
            </a:pPr>
            <a:r>
              <a:rPr lang="en-US" b="1" dirty="0" smtClean="0">
                <a:solidFill>
                  <a:schemeClr val="bg2"/>
                </a:solidFill>
              </a:rPr>
              <a:t>When checking a student for head lice, you may see several forms:</a:t>
            </a:r>
            <a:r>
              <a:rPr lang="en-US" b="1" baseline="30000" dirty="0" smtClean="0">
                <a:solidFill>
                  <a:schemeClr val="bg2"/>
                </a:solidFill>
              </a:rPr>
              <a:t>1</a:t>
            </a:r>
          </a:p>
          <a:p>
            <a:pPr lvl="1" fontAlgn="auto">
              <a:spcBef>
                <a:spcPts val="600"/>
              </a:spcBef>
              <a:spcAft>
                <a:spcPts val="0"/>
              </a:spcAft>
              <a:buFont typeface="Arial"/>
              <a:buChar char="–"/>
              <a:defRPr/>
            </a:pPr>
            <a:r>
              <a:rPr lang="en-US" b="1" dirty="0" smtClean="0"/>
              <a:t>Nits (eggs)</a:t>
            </a:r>
          </a:p>
          <a:p>
            <a:pPr lvl="2" fontAlgn="auto">
              <a:spcBef>
                <a:spcPts val="600"/>
              </a:spcBef>
              <a:spcAft>
                <a:spcPts val="0"/>
              </a:spcAft>
              <a:buFont typeface="Arial"/>
              <a:buChar char="•"/>
              <a:defRPr/>
            </a:pPr>
            <a:r>
              <a:rPr lang="en-US" dirty="0" smtClean="0">
                <a:solidFill>
                  <a:schemeClr val="tx1">
                    <a:lumMod val="65000"/>
                    <a:lumOff val="35000"/>
                  </a:schemeClr>
                </a:solidFill>
              </a:rPr>
              <a:t>Teardrop shaped</a:t>
            </a:r>
          </a:p>
          <a:p>
            <a:pPr lvl="2" fontAlgn="auto">
              <a:spcBef>
                <a:spcPts val="600"/>
              </a:spcBef>
              <a:spcAft>
                <a:spcPts val="0"/>
              </a:spcAft>
              <a:buFont typeface="Arial"/>
              <a:buChar char="•"/>
              <a:defRPr/>
            </a:pPr>
            <a:r>
              <a:rPr lang="en-US" dirty="0" smtClean="0">
                <a:solidFill>
                  <a:schemeClr val="tx1">
                    <a:lumMod val="65000"/>
                    <a:lumOff val="35000"/>
                  </a:schemeClr>
                </a:solidFill>
              </a:rPr>
              <a:t>Attached to the hair shaft</a:t>
            </a:r>
          </a:p>
          <a:p>
            <a:pPr lvl="2" fontAlgn="auto">
              <a:spcBef>
                <a:spcPts val="600"/>
              </a:spcBef>
              <a:spcAft>
                <a:spcPts val="0"/>
              </a:spcAft>
              <a:buFont typeface="Arial"/>
              <a:buChar char="•"/>
              <a:defRPr/>
            </a:pPr>
            <a:r>
              <a:rPr lang="en-US" dirty="0" smtClean="0">
                <a:solidFill>
                  <a:schemeClr val="tx1">
                    <a:lumMod val="65000"/>
                    <a:lumOff val="35000"/>
                  </a:schemeClr>
                </a:solidFill>
              </a:rPr>
              <a:t>Yellowish or white </a:t>
            </a:r>
          </a:p>
          <a:p>
            <a:pPr lvl="2" fontAlgn="auto">
              <a:spcBef>
                <a:spcPts val="600"/>
              </a:spcBef>
              <a:spcAft>
                <a:spcPts val="0"/>
              </a:spcAft>
              <a:buFont typeface="Arial"/>
              <a:buChar char="•"/>
              <a:defRPr/>
            </a:pPr>
            <a:r>
              <a:rPr lang="en-US" dirty="0" smtClean="0">
                <a:solidFill>
                  <a:schemeClr val="tx1">
                    <a:lumMod val="65000"/>
                    <a:lumOff val="35000"/>
                  </a:schemeClr>
                </a:solidFill>
              </a:rPr>
              <a:t>Can be confused with dandruff, but cannot be brushed off</a:t>
            </a:r>
          </a:p>
          <a:p>
            <a:pPr lvl="1" fontAlgn="auto">
              <a:spcBef>
                <a:spcPts val="600"/>
              </a:spcBef>
              <a:spcAft>
                <a:spcPts val="0"/>
              </a:spcAft>
              <a:buFont typeface="Arial"/>
              <a:buChar char="–"/>
              <a:defRPr/>
            </a:pPr>
            <a:r>
              <a:rPr lang="en-US" b="1" dirty="0" smtClean="0"/>
              <a:t>Nymph (baby louse)</a:t>
            </a:r>
          </a:p>
          <a:p>
            <a:pPr lvl="2" fontAlgn="auto">
              <a:spcBef>
                <a:spcPts val="600"/>
              </a:spcBef>
              <a:spcAft>
                <a:spcPts val="0"/>
              </a:spcAft>
              <a:buFont typeface="Arial"/>
              <a:buChar char="•"/>
              <a:defRPr/>
            </a:pPr>
            <a:r>
              <a:rPr lang="en-US" dirty="0" smtClean="0">
                <a:solidFill>
                  <a:schemeClr val="tx1">
                    <a:lumMod val="65000"/>
                    <a:lumOff val="35000"/>
                  </a:schemeClr>
                </a:solidFill>
              </a:rPr>
              <a:t>Grows to adult size in one to two weeks</a:t>
            </a:r>
          </a:p>
          <a:p>
            <a:pPr lvl="2" fontAlgn="auto">
              <a:spcBef>
                <a:spcPts val="600"/>
              </a:spcBef>
              <a:spcAft>
                <a:spcPts val="0"/>
              </a:spcAft>
              <a:buFont typeface="Arial"/>
              <a:buChar char="•"/>
              <a:defRPr/>
            </a:pPr>
            <a:r>
              <a:rPr lang="en-US" dirty="0" smtClean="0">
                <a:solidFill>
                  <a:schemeClr val="tx1">
                    <a:lumMod val="65000"/>
                    <a:lumOff val="35000"/>
                  </a:schemeClr>
                </a:solidFill>
              </a:rPr>
              <a:t>Found on the scalp or in the hair</a:t>
            </a:r>
          </a:p>
          <a:p>
            <a:pPr lvl="1" fontAlgn="auto">
              <a:spcBef>
                <a:spcPts val="600"/>
              </a:spcBef>
              <a:spcAft>
                <a:spcPts val="0"/>
              </a:spcAft>
              <a:buFont typeface="Arial"/>
              <a:buChar char="–"/>
              <a:defRPr/>
            </a:pPr>
            <a:r>
              <a:rPr lang="en-US" b="1" dirty="0" smtClean="0"/>
              <a:t>Adult louse </a:t>
            </a:r>
          </a:p>
          <a:p>
            <a:pPr lvl="2" fontAlgn="auto">
              <a:spcBef>
                <a:spcPts val="600"/>
              </a:spcBef>
              <a:spcAft>
                <a:spcPts val="0"/>
              </a:spcAft>
              <a:buFont typeface="Arial"/>
              <a:buChar char="•"/>
              <a:defRPr/>
            </a:pPr>
            <a:r>
              <a:rPr lang="en-US" dirty="0" smtClean="0">
                <a:solidFill>
                  <a:schemeClr val="tx1">
                    <a:lumMod val="65000"/>
                    <a:lumOff val="35000"/>
                  </a:schemeClr>
                </a:solidFill>
              </a:rPr>
              <a:t>Size of a sesame seed </a:t>
            </a:r>
          </a:p>
          <a:p>
            <a:pPr lvl="2" fontAlgn="auto">
              <a:spcBef>
                <a:spcPts val="600"/>
              </a:spcBef>
              <a:spcAft>
                <a:spcPts val="0"/>
              </a:spcAft>
              <a:buFont typeface="Arial"/>
              <a:buChar char="•"/>
              <a:defRPr/>
            </a:pPr>
            <a:r>
              <a:rPr lang="en-US" dirty="0" smtClean="0">
                <a:solidFill>
                  <a:schemeClr val="tx1">
                    <a:lumMod val="65000"/>
                    <a:lumOff val="35000"/>
                  </a:schemeClr>
                </a:solidFill>
              </a:rPr>
              <a:t>Tan to grayish-white</a:t>
            </a:r>
          </a:p>
          <a:p>
            <a:pPr lvl="2" fontAlgn="auto">
              <a:spcBef>
                <a:spcPts val="600"/>
              </a:spcBef>
              <a:spcAft>
                <a:spcPts val="0"/>
              </a:spcAft>
              <a:buFont typeface="Arial"/>
              <a:buChar char="•"/>
              <a:defRPr/>
            </a:pPr>
            <a:r>
              <a:rPr lang="en-US" dirty="0" smtClean="0">
                <a:solidFill>
                  <a:schemeClr val="tx1">
                    <a:lumMod val="65000"/>
                    <a:lumOff val="35000"/>
                  </a:schemeClr>
                </a:solidFill>
              </a:rPr>
              <a:t>Commonly behind the ears and near the neckline</a:t>
            </a:r>
            <a:endParaRPr lang="x-none" smtClean="0">
              <a:solidFill>
                <a:schemeClr val="tx1">
                  <a:lumMod val="65000"/>
                  <a:lumOff val="35000"/>
                </a:schemeClr>
              </a:solidFill>
            </a:endParaRPr>
          </a:p>
          <a:p>
            <a:pPr fontAlgn="auto">
              <a:spcAft>
                <a:spcPts val="0"/>
              </a:spcAft>
              <a:buFont typeface="Arial"/>
              <a:buChar char="•"/>
              <a:defRPr/>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0556" y="1533472"/>
            <a:ext cx="1514693" cy="4057812"/>
          </a:xfrm>
          <a:prstGeom prst="roundRect">
            <a:avLst/>
          </a:prstGeom>
          <a:noFill/>
          <a:ln w="9525">
            <a:solidFill>
              <a:schemeClr val="accent6"/>
            </a:solidFill>
            <a:miter lim="800000"/>
            <a:headEnd/>
            <a:tailEnd/>
          </a:ln>
        </p:spPr>
      </p:pic>
      <p:sp>
        <p:nvSpPr>
          <p:cNvPr id="17412" name="TextBox 5"/>
          <p:cNvSpPr txBox="1">
            <a:spLocks noChangeArrowheads="1"/>
          </p:cNvSpPr>
          <p:nvPr/>
        </p:nvSpPr>
        <p:spPr bwMode="auto">
          <a:xfrm>
            <a:off x="868363" y="2620963"/>
            <a:ext cx="777875" cy="277812"/>
          </a:xfrm>
          <a:prstGeom prst="rect">
            <a:avLst/>
          </a:prstGeom>
          <a:noFill/>
          <a:ln w="9525">
            <a:noFill/>
            <a:miter lim="800000"/>
            <a:headEnd/>
            <a:tailEnd/>
          </a:ln>
        </p:spPr>
        <p:txBody>
          <a:bodyPr>
            <a:spAutoFit/>
          </a:bodyPr>
          <a:lstStyle/>
          <a:p>
            <a:pPr algn="ctr"/>
            <a:r>
              <a:rPr lang="en-US" sz="1200">
                <a:latin typeface="Calibri" pitchFamily="34" charset="0"/>
              </a:rPr>
              <a:t>Nit</a:t>
            </a:r>
          </a:p>
        </p:txBody>
      </p:sp>
      <p:sp>
        <p:nvSpPr>
          <p:cNvPr id="17413" name="TextBox 6"/>
          <p:cNvSpPr txBox="1">
            <a:spLocks noChangeArrowheads="1"/>
          </p:cNvSpPr>
          <p:nvPr/>
        </p:nvSpPr>
        <p:spPr bwMode="auto">
          <a:xfrm>
            <a:off x="677863" y="3711575"/>
            <a:ext cx="1104900" cy="276225"/>
          </a:xfrm>
          <a:prstGeom prst="rect">
            <a:avLst/>
          </a:prstGeom>
          <a:noFill/>
          <a:ln w="9525">
            <a:noFill/>
            <a:miter lim="800000"/>
            <a:headEnd/>
            <a:tailEnd/>
          </a:ln>
        </p:spPr>
        <p:txBody>
          <a:bodyPr>
            <a:spAutoFit/>
          </a:bodyPr>
          <a:lstStyle/>
          <a:p>
            <a:pPr algn="ctr"/>
            <a:r>
              <a:rPr lang="en-US" sz="1200">
                <a:latin typeface="Calibri" pitchFamily="34" charset="0"/>
              </a:rPr>
              <a:t>Nymph</a:t>
            </a:r>
          </a:p>
        </p:txBody>
      </p:sp>
      <p:sp>
        <p:nvSpPr>
          <p:cNvPr id="17414" name="TextBox 7"/>
          <p:cNvSpPr txBox="1">
            <a:spLocks noChangeArrowheads="1"/>
          </p:cNvSpPr>
          <p:nvPr/>
        </p:nvSpPr>
        <p:spPr bwMode="auto">
          <a:xfrm>
            <a:off x="846138" y="5380038"/>
            <a:ext cx="776287" cy="276225"/>
          </a:xfrm>
          <a:prstGeom prst="rect">
            <a:avLst/>
          </a:prstGeom>
          <a:noFill/>
          <a:ln w="9525">
            <a:noFill/>
            <a:miter lim="800000"/>
            <a:headEnd/>
            <a:tailEnd/>
          </a:ln>
        </p:spPr>
        <p:txBody>
          <a:bodyPr>
            <a:spAutoFit/>
          </a:bodyPr>
          <a:lstStyle/>
          <a:p>
            <a:pPr algn="ctr"/>
            <a:r>
              <a:rPr lang="en-US" sz="1200">
                <a:latin typeface="Calibri" pitchFamily="34" charset="0"/>
              </a:rPr>
              <a:t>Louse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latin typeface="Arial" charset="0"/>
                <a:cs typeface="Arial" charset="0"/>
              </a:rPr>
              <a:t>How is Head Lice Treated?</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b="1" dirty="0" smtClean="0"/>
              <a:t>If head lice are suspected, families should consult with a healthcare provider as soon as possible </a:t>
            </a:r>
          </a:p>
          <a:p>
            <a:pPr fontAlgn="auto">
              <a:spcAft>
                <a:spcPts val="0"/>
              </a:spcAft>
              <a:buFont typeface="Arial"/>
              <a:buChar char="•"/>
              <a:defRPr/>
            </a:pPr>
            <a:endParaRPr lang="en-US" dirty="0" smtClean="0"/>
          </a:p>
          <a:p>
            <a:pPr fontAlgn="auto">
              <a:spcAft>
                <a:spcPts val="0"/>
              </a:spcAft>
              <a:buFont typeface="Arial"/>
              <a:buChar char="•"/>
              <a:defRPr/>
            </a:pPr>
            <a:r>
              <a:rPr lang="en-US" b="1" dirty="0" smtClean="0"/>
              <a:t>Key treatment considerations include:</a:t>
            </a:r>
          </a:p>
          <a:p>
            <a:pPr lvl="1" fontAlgn="auto">
              <a:spcAft>
                <a:spcPts val="0"/>
              </a:spcAft>
              <a:buFont typeface="Arial"/>
              <a:buChar char="–"/>
              <a:defRPr/>
            </a:pPr>
            <a:r>
              <a:rPr lang="en-US" dirty="0" smtClean="0">
                <a:solidFill>
                  <a:schemeClr val="tx1">
                    <a:lumMod val="65000"/>
                    <a:lumOff val="35000"/>
                  </a:schemeClr>
                </a:solidFill>
              </a:rPr>
              <a:t>Resistance to some over-the-counter (OTC) head lice treatments has been reported, but the prevalence is not known</a:t>
            </a:r>
            <a:r>
              <a:rPr lang="en-US" baseline="30000" dirty="0" smtClean="0">
                <a:solidFill>
                  <a:schemeClr val="tx1">
                    <a:lumMod val="65000"/>
                    <a:lumOff val="35000"/>
                  </a:schemeClr>
                </a:solidFill>
              </a:rPr>
              <a:t>2</a:t>
            </a:r>
          </a:p>
          <a:p>
            <a:pPr lvl="1" fontAlgn="auto">
              <a:spcAft>
                <a:spcPts val="0"/>
              </a:spcAft>
              <a:buFont typeface="Arial"/>
              <a:buChar char="–"/>
              <a:defRPr/>
            </a:pPr>
            <a:r>
              <a:rPr lang="en-US" dirty="0" smtClean="0">
                <a:solidFill>
                  <a:schemeClr val="tx1">
                    <a:lumMod val="65000"/>
                    <a:lumOff val="35000"/>
                  </a:schemeClr>
                </a:solidFill>
              </a:rPr>
              <a:t>There is no scientific evidence that home remedies are effective</a:t>
            </a:r>
            <a:r>
              <a:rPr lang="en-US" baseline="30000" dirty="0" smtClean="0">
                <a:solidFill>
                  <a:schemeClr val="tx1">
                    <a:lumMod val="65000"/>
                    <a:lumOff val="35000"/>
                  </a:schemeClr>
                </a:solidFill>
              </a:rPr>
              <a:t>4</a:t>
            </a:r>
          </a:p>
          <a:p>
            <a:pPr lvl="1" fontAlgn="auto">
              <a:spcAft>
                <a:spcPts val="0"/>
              </a:spcAft>
              <a:buFont typeface="Arial"/>
              <a:buChar char="–"/>
              <a:defRPr/>
            </a:pPr>
            <a:r>
              <a:rPr lang="en-US" dirty="0" smtClean="0">
                <a:solidFill>
                  <a:schemeClr val="tx1">
                    <a:lumMod val="65000"/>
                    <a:lumOff val="35000"/>
                  </a:schemeClr>
                </a:solidFill>
              </a:rPr>
              <a:t>There are prescription treatment options available, contact your healthcare professional to determine what is appropriate for you</a:t>
            </a:r>
          </a:p>
          <a:p>
            <a:pPr fontAlgn="auto">
              <a:spcAft>
                <a:spcPts val="0"/>
              </a:spcAft>
              <a:buFont typeface="Arial"/>
              <a:buChar char="•"/>
              <a:defRPr/>
            </a:pPr>
            <a:endParaRPr lang="en-US" dirty="0" smtClean="0"/>
          </a:p>
          <a:p>
            <a:pPr fontAlgn="auto">
              <a:spcAft>
                <a:spcPts val="0"/>
              </a:spcAft>
              <a:buFont typeface="Arial"/>
              <a:buChar char="•"/>
              <a:defRPr/>
            </a:pPr>
            <a:r>
              <a:rPr lang="en-US" b="1" dirty="0" smtClean="0"/>
              <a:t>All household members and other close contacts should be checked</a:t>
            </a:r>
          </a:p>
          <a:p>
            <a:pPr lvl="1" fontAlgn="auto">
              <a:spcAft>
                <a:spcPts val="0"/>
              </a:spcAft>
              <a:buFont typeface="Arial"/>
              <a:buChar char="–"/>
              <a:defRPr/>
            </a:pPr>
            <a:r>
              <a:rPr lang="en-US" dirty="0" smtClean="0">
                <a:solidFill>
                  <a:schemeClr val="tx1">
                    <a:lumMod val="65000"/>
                    <a:lumOff val="35000"/>
                  </a:schemeClr>
                </a:solidFill>
              </a:rPr>
              <a:t>Anyone with evidence of an active lice infestation should be treated </a:t>
            </a:r>
          </a:p>
          <a:p>
            <a:pPr lvl="1" fontAlgn="auto">
              <a:spcAft>
                <a:spcPts val="0"/>
              </a:spcAft>
              <a:buFont typeface="Arial"/>
              <a:buChar char="–"/>
              <a:defRPr/>
            </a:pPr>
            <a:r>
              <a:rPr lang="en-US" dirty="0" smtClean="0">
                <a:solidFill>
                  <a:schemeClr val="tx1">
                    <a:lumMod val="65000"/>
                    <a:lumOff val="35000"/>
                  </a:schemeClr>
                </a:solidFill>
              </a:rPr>
              <a:t>All persons with active head lice should be treated at the same time</a:t>
            </a:r>
            <a:r>
              <a:rPr lang="en-US" baseline="30000" dirty="0" smtClean="0">
                <a:solidFill>
                  <a:schemeClr val="tx1">
                    <a:lumMod val="65000"/>
                    <a:lumOff val="35000"/>
                  </a:schemeClr>
                </a:solidFill>
              </a:rPr>
              <a:t>5</a:t>
            </a:r>
            <a:endParaRPr lang="en-US" baseline="30000"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Arial" charset="0"/>
                <a:cs typeface="Arial" charset="0"/>
              </a:rPr>
              <a:t>What About Cleaning?</a:t>
            </a:r>
          </a:p>
        </p:txBody>
      </p:sp>
      <p:sp>
        <p:nvSpPr>
          <p:cNvPr id="3" name="Content Placeholder 2"/>
          <p:cNvSpPr>
            <a:spLocks noGrp="1"/>
          </p:cNvSpPr>
          <p:nvPr>
            <p:ph idx="1"/>
          </p:nvPr>
        </p:nvSpPr>
        <p:spPr>
          <a:xfrm>
            <a:off x="2781300" y="1477963"/>
            <a:ext cx="5905500" cy="4160837"/>
          </a:xfrm>
        </p:spPr>
        <p:txBody>
          <a:bodyPr rtlCol="0">
            <a:normAutofit fontScale="92500" lnSpcReduction="20000"/>
          </a:bodyPr>
          <a:lstStyle/>
          <a:p>
            <a:pPr fontAlgn="auto">
              <a:spcAft>
                <a:spcPts val="0"/>
              </a:spcAft>
              <a:buFont typeface="Arial"/>
              <a:buChar char="•"/>
              <a:defRPr/>
            </a:pPr>
            <a:r>
              <a:rPr lang="en-US" dirty="0" smtClean="0"/>
              <a:t>Adult head lice survive less than 1-2 days, and nits (head lice eggs) generally die within a week once they fall off a person and cannot feed</a:t>
            </a:r>
            <a:r>
              <a:rPr lang="en-US" baseline="30000" dirty="0" smtClean="0"/>
              <a:t>1</a:t>
            </a:r>
          </a:p>
          <a:p>
            <a:pPr fontAlgn="auto">
              <a:spcAft>
                <a:spcPts val="0"/>
              </a:spcAft>
              <a:buFont typeface="Arial"/>
              <a:buChar char="•"/>
              <a:defRPr/>
            </a:pPr>
            <a:endParaRPr lang="en-US" dirty="0" smtClean="0"/>
          </a:p>
          <a:p>
            <a:pPr fontAlgn="auto">
              <a:spcAft>
                <a:spcPts val="0"/>
              </a:spcAft>
              <a:buFont typeface="Arial"/>
              <a:buChar char="•"/>
              <a:defRPr/>
            </a:pPr>
            <a:r>
              <a:rPr lang="en-US" dirty="0" smtClean="0"/>
              <a:t>Vacuum floor and furniture where the infested person sat or lay</a:t>
            </a:r>
            <a:r>
              <a:rPr lang="en-US" baseline="30000" dirty="0" smtClean="0"/>
              <a:t>6</a:t>
            </a:r>
            <a:endParaRPr lang="en-US" dirty="0" smtClean="0"/>
          </a:p>
          <a:p>
            <a:pPr fontAlgn="auto">
              <a:spcAft>
                <a:spcPts val="0"/>
              </a:spcAft>
              <a:buFont typeface="Arial"/>
              <a:buChar char="•"/>
              <a:defRPr/>
            </a:pPr>
            <a:endParaRPr lang="en-US" dirty="0" smtClean="0"/>
          </a:p>
          <a:p>
            <a:pPr fontAlgn="auto">
              <a:spcAft>
                <a:spcPts val="0"/>
              </a:spcAft>
              <a:buFont typeface="Arial"/>
              <a:buChar char="•"/>
              <a:defRPr/>
            </a:pPr>
            <a:r>
              <a:rPr lang="en-US" dirty="0" smtClean="0"/>
              <a:t>Fumigants or fogs are not necessary and may be dangerous if inhaled or absorbed through the skin</a:t>
            </a:r>
            <a:r>
              <a:rPr lang="en-US" baseline="30000" dirty="0" smtClean="0"/>
              <a:t>6</a:t>
            </a:r>
          </a:p>
          <a:p>
            <a:pPr fontAlgn="auto">
              <a:spcAft>
                <a:spcPts val="0"/>
              </a:spcAft>
              <a:buFont typeface="Arial"/>
              <a:buNone/>
              <a:defRPr/>
            </a:pPr>
            <a:endParaRPr lang="en-US" dirty="0" smtClean="0"/>
          </a:p>
          <a:p>
            <a:pPr fontAlgn="auto">
              <a:spcAft>
                <a:spcPts val="0"/>
              </a:spcAft>
              <a:buFont typeface="Arial"/>
              <a:buChar char="•"/>
              <a:defRPr/>
            </a:pPr>
            <a:r>
              <a:rPr lang="en-US" dirty="0" smtClean="0"/>
              <a:t>Family bed linens and recently used clothes, hats and towels, as well as personal articles such as combs, brushes and hair clips, should be washed in very hot water or sealed in a plastic bag for two weeks </a:t>
            </a:r>
            <a:r>
              <a:rPr lang="en-US" baseline="30000" dirty="0" smtClean="0"/>
              <a:t>5</a:t>
            </a:r>
          </a:p>
          <a:p>
            <a:pPr fontAlgn="auto">
              <a:spcAft>
                <a:spcPts val="0"/>
              </a:spcAft>
              <a:buFont typeface="Arial"/>
              <a:buNone/>
              <a:defRPr/>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76351" y="1604681"/>
            <a:ext cx="2504949" cy="3760017"/>
          </a:xfrm>
          <a:prstGeom prst="round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latin typeface="Arial" charset="0"/>
                <a:cs typeface="Arial" charset="0"/>
              </a:rPr>
              <a:t>Supporting Families Facing Head Lice</a:t>
            </a:r>
          </a:p>
        </p:txBody>
      </p:sp>
      <p:sp>
        <p:nvSpPr>
          <p:cNvPr id="20482" name="Content Placeholder 2"/>
          <p:cNvSpPr>
            <a:spLocks noGrp="1"/>
          </p:cNvSpPr>
          <p:nvPr>
            <p:ph idx="1"/>
          </p:nvPr>
        </p:nvSpPr>
        <p:spPr/>
        <p:txBody>
          <a:bodyPr/>
          <a:lstStyle/>
          <a:p>
            <a:r>
              <a:rPr lang="en-US" smtClean="0">
                <a:latin typeface="Arial" charset="0"/>
                <a:cs typeface="Arial" charset="0"/>
              </a:rPr>
              <a:t>Children and parents managing head lice may feel stigmatized and ostracized</a:t>
            </a:r>
            <a:r>
              <a:rPr lang="en-US" baseline="30000" smtClean="0">
                <a:latin typeface="Arial" charset="0"/>
                <a:cs typeface="Arial" charset="0"/>
              </a:rPr>
              <a:t>7,8</a:t>
            </a:r>
          </a:p>
          <a:p>
            <a:pPr>
              <a:buFont typeface="Arial" charset="0"/>
              <a:buNone/>
            </a:pPr>
            <a:endParaRPr lang="en-US" smtClean="0">
              <a:latin typeface="Arial" charset="0"/>
              <a:cs typeface="Arial" charset="0"/>
            </a:endParaRPr>
          </a:p>
          <a:p>
            <a:r>
              <a:rPr lang="en-US" smtClean="0">
                <a:latin typeface="Arial" charset="0"/>
                <a:cs typeface="Arial" charset="0"/>
              </a:rPr>
              <a:t>We can all help support families facing head lice by:</a:t>
            </a:r>
          </a:p>
          <a:p>
            <a:pPr lvl="1"/>
            <a:r>
              <a:rPr lang="en-US" smtClean="0">
                <a:latin typeface="Arial" charset="0"/>
                <a:cs typeface="Arial" charset="0"/>
              </a:rPr>
              <a:t>Dispelling myths</a:t>
            </a:r>
          </a:p>
          <a:p>
            <a:pPr lvl="1"/>
            <a:r>
              <a:rPr lang="en-US" smtClean="0">
                <a:latin typeface="Arial" charset="0"/>
                <a:cs typeface="Arial" charset="0"/>
              </a:rPr>
              <a:t>Maintaining privacy</a:t>
            </a:r>
          </a:p>
          <a:p>
            <a:pPr lvl="1"/>
            <a:r>
              <a:rPr lang="en-US" smtClean="0">
                <a:latin typeface="Arial" charset="0"/>
                <a:cs typeface="Arial" charset="0"/>
              </a:rPr>
              <a:t>Encouraging families to talk to their healthcare provider</a:t>
            </a:r>
          </a:p>
          <a:p>
            <a:pPr>
              <a:buFont typeface="Arial" charset="0"/>
              <a:buNone/>
            </a:pPr>
            <a:endParaRPr lang="en-US" smtClean="0">
              <a:latin typeface="Arial" charset="0"/>
              <a:cs typeface="Arial" charset="0"/>
            </a:endParaRPr>
          </a:p>
          <a:p>
            <a:r>
              <a:rPr lang="en-US" smtClean="0">
                <a:latin typeface="Arial" charset="0"/>
                <a:cs typeface="Arial" charset="0"/>
              </a:rPr>
              <a:t>If you want to learn more, contact your school nurse for more </a:t>
            </a:r>
            <a:r>
              <a:rPr lang="en-US" i="1" smtClean="0">
                <a:latin typeface="Arial" charset="0"/>
                <a:cs typeface="Arial" charset="0"/>
              </a:rPr>
              <a:t>Headfirst! Lice Lessons </a:t>
            </a:r>
            <a:r>
              <a:rPr lang="en-US" smtClean="0">
                <a:latin typeface="Arial" charset="0"/>
                <a:cs typeface="Arial" charset="0"/>
              </a:rPr>
              <a:t>resources or visit NASN.org!</a:t>
            </a:r>
          </a:p>
          <a:p>
            <a:endParaRPr lang="en-US" smtClean="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1447800"/>
            <a:ext cx="8229600" cy="3695700"/>
          </a:xfrm>
        </p:spPr>
        <p:txBody>
          <a:bodyPr rtlCol="0" anchor="ctr"/>
          <a:lstStyle/>
          <a:p>
            <a:pPr indent="0" algn="ctr" fontAlgn="auto">
              <a:spcAft>
                <a:spcPts val="0"/>
              </a:spcAft>
              <a:buFont typeface="Arial"/>
              <a:buNone/>
              <a:defRPr/>
            </a:pPr>
            <a:r>
              <a:rPr lang="en-US" sz="2400" b="1" i="1" dirty="0">
                <a:solidFill>
                  <a:schemeClr val="tx2"/>
                </a:solidFill>
              </a:rPr>
              <a:t>Headfirst! Lice Lessons</a:t>
            </a:r>
            <a:r>
              <a:rPr lang="en-US" sz="2400" i="1" dirty="0"/>
              <a:t> </a:t>
            </a:r>
            <a:r>
              <a:rPr lang="en-US" sz="2400" b="1" i="1" dirty="0" smtClean="0">
                <a:solidFill>
                  <a:schemeClr val="tx2"/>
                </a:solidFill>
              </a:rPr>
              <a:t>educational initiative is made possible through a collaboration between the </a:t>
            </a:r>
          </a:p>
          <a:p>
            <a:pPr indent="0" algn="ctr" fontAlgn="auto">
              <a:spcAft>
                <a:spcPts val="0"/>
              </a:spcAft>
              <a:buFont typeface="Arial"/>
              <a:buNone/>
              <a:defRPr/>
            </a:pPr>
            <a:r>
              <a:rPr lang="en-US" sz="2400" b="1" i="1" dirty="0" smtClean="0">
                <a:solidFill>
                  <a:schemeClr val="tx2"/>
                </a:solidFill>
              </a:rPr>
              <a:t>National Association of School Nurses (NASN) </a:t>
            </a:r>
          </a:p>
          <a:p>
            <a:pPr indent="0" algn="ctr" fontAlgn="auto">
              <a:spcAft>
                <a:spcPts val="0"/>
              </a:spcAft>
              <a:buFont typeface="Arial"/>
              <a:buNone/>
              <a:defRPr/>
            </a:pPr>
            <a:r>
              <a:rPr lang="en-US" sz="2400" b="1" i="1" dirty="0" smtClean="0">
                <a:solidFill>
                  <a:schemeClr val="tx2"/>
                </a:solidFill>
              </a:rPr>
              <a:t>and Sanofi Pasteur</a:t>
            </a:r>
          </a:p>
          <a:p>
            <a:pPr fontAlgn="auto">
              <a:spcAft>
                <a:spcPts val="0"/>
              </a:spcAft>
              <a:buFont typeface="Arial"/>
              <a:buChar char="•"/>
              <a:defRPr/>
            </a:pPr>
            <a:endParaRPr lang="en-US" sz="3200" dirty="0">
              <a:solidFill>
                <a:schemeClr val="accent6"/>
              </a:solidFill>
            </a:endParaRPr>
          </a:p>
        </p:txBody>
      </p:sp>
      <p:pic>
        <p:nvPicPr>
          <p:cNvPr id="21506" name="Picture 2"/>
          <p:cNvPicPr>
            <a:picLocks noChangeAspect="1" noChangeArrowheads="1"/>
          </p:cNvPicPr>
          <p:nvPr/>
        </p:nvPicPr>
        <p:blipFill>
          <a:blip r:embed="rId2"/>
          <a:srcRect/>
          <a:stretch>
            <a:fillRect/>
          </a:stretch>
        </p:blipFill>
        <p:spPr bwMode="auto">
          <a:xfrm>
            <a:off x="2994025" y="4395788"/>
            <a:ext cx="3136900" cy="8969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eadfirst Expert Advice on Lice">
  <a:themeElements>
    <a:clrScheme name="Custom 100">
      <a:dk1>
        <a:srgbClr val="000000"/>
      </a:dk1>
      <a:lt1>
        <a:srgbClr val="FFFFFF"/>
      </a:lt1>
      <a:dk2>
        <a:srgbClr val="1F308D"/>
      </a:dk2>
      <a:lt2>
        <a:srgbClr val="F26421"/>
      </a:lt2>
      <a:accent1>
        <a:srgbClr val="5BC7CE"/>
      </a:accent1>
      <a:accent2>
        <a:srgbClr val="B2B2B2"/>
      </a:accent2>
      <a:accent3>
        <a:srgbClr val="1F308D"/>
      </a:accent3>
      <a:accent4>
        <a:srgbClr val="5BC7CE"/>
      </a:accent4>
      <a:accent5>
        <a:srgbClr val="F26421"/>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Headfirst Expert Advice on Lice.potx</Template>
  <TotalTime>17</TotalTime>
  <Words>917</Words>
  <Application>Microsoft Office PowerPoint</Application>
  <PresentationFormat>On-screen Show (4:3)</PresentationFormat>
  <Paragraphs>93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Headfirst Expert Advice on Lice</vt:lpstr>
      <vt:lpstr>Head Lice 101</vt:lpstr>
      <vt:lpstr>Head Lice Fast Facts</vt:lpstr>
      <vt:lpstr>Who and How?</vt:lpstr>
      <vt:lpstr>Is It Head Lice?</vt:lpstr>
      <vt:lpstr>What Do Head Lice Look Like?</vt:lpstr>
      <vt:lpstr>How is Head Lice Treated?</vt:lpstr>
      <vt:lpstr>What About Cleaning?</vt:lpstr>
      <vt:lpstr>Supporting Families Facing Head Lice</vt:lpstr>
      <vt:lpstr>Slide 9</vt:lpstr>
      <vt:lpstr>References</vt:lpstr>
    </vt:vector>
  </TitlesOfParts>
  <Company>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Wong</dc:creator>
  <cp:lastModifiedBy>krohm</cp:lastModifiedBy>
  <cp:revision>6</cp:revision>
  <dcterms:created xsi:type="dcterms:W3CDTF">2012-11-29T20:26:40Z</dcterms:created>
  <dcterms:modified xsi:type="dcterms:W3CDTF">2014-10-06T16:20:31Z</dcterms:modified>
</cp:coreProperties>
</file>